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8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9904" autoAdjust="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按一下滑鼠編輯備註格式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51919A5-9362-405D-A10D-D40AB866122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81488D37-5716-43BC-8923-F2BDAD17BA59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1.學習本課程之營業業者，大家好！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2.為確保營業場所衛生，避免傳染病傳播，維護國民健康，本機關特製作本課程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</a:p>
          <a:p>
            <a:pPr marL="216000" indent="-215280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3.本課程將會簡介營業場所實施管理相關事項，並建議設置1位衛生管理人員負起該場所之衛生管理</a:t>
            </a:r>
          </a:p>
          <a:p>
            <a:pPr marL="216000" indent="-21528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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4.目的：加強營業衛生管理知識及技能，以落實業者自主管理工作，進而提升場所及從業人員之衛生服務品質</a:t>
            </a:r>
          </a:p>
        </p:txBody>
      </p:sp>
      <p:sp>
        <p:nvSpPr>
          <p:cNvPr id="220" name="CustomShape 2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D10C25F6-3A31-47C8-A839-9A455902477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1.以下將會介紹 本課程學習架構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</p:txBody>
      </p:sp>
      <p:sp>
        <p:nvSpPr>
          <p:cNvPr id="223" name="CustomShape 2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66917266-E265-4CD4-A24A-F404D48495F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1.現在先跟大家說明 營業衛管理之業別，共分成6大業別！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2.如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旅宿業（細）美容美髮業 （細）浴室業（細）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8B9F900D-7DC6-4397-9268-AD0F1737898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娛樂業（細）游泳池（細）影片放映業（細）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EC5DB507-89E7-4E70-8724-EAEEC130D80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1.清潔消毒前 呈現滑滑黏黏內壁  清潔後以內壁以保持乾淨（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無明顯青苔汙垢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）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BA3CD05E-9413-446C-AE19-FE728B497FD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1.每日</a:t>
            </a:r>
            <a:r>
              <a:rPr lang="en-US" sz="12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清潔消毒環境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20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建議可以使用本局製作之清潔紀錄表</a:t>
            </a:r>
            <a:r>
              <a:rPr lang="en-US" sz="12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、廁所清潔紀錄</a:t>
            </a:r>
            <a:r>
              <a:rPr lang="en-US" sz="1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本表格為1個月份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20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於每日清潔同仁完成清潔後填寫（並因不同設施或髒污使用不同之清潔方式</a:t>
            </a:r>
            <a:r>
              <a:rPr lang="en-US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）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2在廁所清潔方面：設置洗手設備並提供清潔劑，同時備烘手器或擦手紙巾供客人使用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FDB1577C-3923-4A3D-A40E-3B62B2AFF42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營業場所應經常保持清潔，不得有病媒出沒之痕跡。提供病媒防制紀錄或合約、實施計畫書(含藥物使用許可證號、實施期程及工作計畫)、收據備查。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（□自行消毒藥品清單紀錄； □委託消毒合約或收據）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E8D6B892-84D2-4D85-BF5A-40E1B5651BA9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1.於營業場所應定期使用</a:t>
            </a:r>
            <a:r>
              <a:rPr lang="en-US" sz="12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病媒防治措施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（1）如：</a:t>
            </a:r>
            <a:r>
              <a:rPr lang="en-US" sz="1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建議使用砂窗、窗門並定期清潔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(2)   </a:t>
            </a:r>
            <a:r>
              <a:rPr lang="en-US" sz="20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如：使用相關病媒防治藥物，各位學員可參考本局制作之</a:t>
            </a:r>
            <a:r>
              <a:rPr lang="en-US" sz="1200" b="0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環境用藥安全</a:t>
            </a:r>
            <a:r>
              <a:rPr lang="en-US" sz="2000" b="0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課程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lang="en-US" sz="2000" b="0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但是仍再次提醒各學員相關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1.</a:t>
            </a:r>
            <a:r>
              <a:rPr lang="en-US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上網販售</a:t>
            </a:r>
            <a:r>
              <a:rPr lang="en-US" sz="20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來路不明</a:t>
            </a:r>
            <a:r>
              <a:rPr lang="en-US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及</a:t>
            </a:r>
            <a:r>
              <a:rPr lang="en-US" sz="20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自行攜入販賣</a:t>
            </a:r>
            <a:r>
              <a:rPr lang="en-US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或</a:t>
            </a:r>
            <a:r>
              <a:rPr lang="en-US" sz="20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製造</a:t>
            </a:r>
            <a:r>
              <a:rPr lang="en-US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環藥 （</a:t>
            </a:r>
            <a:r>
              <a:rPr lang="en-US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誇大藥效、標示不明、無許可字號</a:t>
            </a:r>
            <a:r>
              <a:rPr lang="en-US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）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2.依不同病原選擇不同環境用藥</a:t>
            </a: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、有核准字號、有效期內、注意該藥物之注意事項或說明書（如存放方式）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（3）營業場所中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把暫時不用的花瓶、容器等倒放，陰暗處或是地下室應定期巡檢，可使用捕蚊燈。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            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花瓶和盛水的容器必須每週清洗一次，清洗時要記得刷洗內壁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。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放在戶外的廢棄輪胎、積水容器等物品馬上清除避免滋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            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生病媒而產生疾病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。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臺灣位於亞熱帶地區，像這樣有點熱、又有點溼的環境，且生活周圍有病媒蚊孳生源環境，就有疾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            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病流行可能性，所以平時應做好病媒蚊孳生源的清除工作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。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天天營業衛生 時時自主管理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3755394E-679C-4D89-B84B-AE1ACC92B252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圖片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6" name="圖片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圖片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3" name="圖片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 cstate="print"/>
          <a:stretch/>
        </p:blipFill>
        <p:spPr>
          <a:xfrm>
            <a:off x="720" y="0"/>
            <a:ext cx="9141480" cy="68569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請按滑鼠，編輯大綱文字格式。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第二個大綱層次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第三個大綱層次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第四個大綱層次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第五個大綱層次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第六個大綱層次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/>
          <p:nvPr/>
        </p:nvPicPr>
        <p:blipFill>
          <a:blip r:embed="rId14" cstate="print"/>
          <a:stretch/>
        </p:blipFill>
        <p:spPr>
          <a:xfrm>
            <a:off x="720" y="0"/>
            <a:ext cx="9141480" cy="68569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請按一下滑鼠，編輯題名文字格式。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請按滑鼠，編輯大綱文字格式。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第二個大綱層次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第三個大綱層次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第四個大綱層次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第五個大綱層次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第六個大綱層次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67640" y="2349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營業衛生相關法規及自主管理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187640" y="3861000"/>
            <a:ext cx="639972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宣導機關：新北市政府衛生局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61800" y="550080"/>
            <a:ext cx="4123440" cy="80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405000" y="589320"/>
            <a:ext cx="4036680" cy="72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080" tIns="0" rIns="208080" bIns="0" anchor="ctr"/>
          <a:lstStyle/>
          <a:p>
            <a:pPr marL="266760" indent="276120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病媒防治措施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435240" y="1484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66760" indent="276120">
              <a:lnSpc>
                <a:spcPct val="100000"/>
              </a:lnSpc>
              <a:buClr>
                <a:srgbClr val="000000"/>
              </a:buClr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90720" indent="-94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時間：定期清潔消毒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90720" indent="-94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方式：自行施作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或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委外病媒防治施作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95320" indent="-94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防治措施：建議使用砂窗、窗門並定期清潔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圖片 8"/>
          <p:cNvPicPr/>
          <p:nvPr/>
        </p:nvPicPr>
        <p:blipFill>
          <a:blip r:embed="rId3" cstate="print"/>
          <a:stretch/>
        </p:blipFill>
        <p:spPr>
          <a:xfrm>
            <a:off x="1000100" y="3571876"/>
            <a:ext cx="2375280" cy="143892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8" name="CustomShape 4"/>
          <p:cNvSpPr/>
          <p:nvPr/>
        </p:nvSpPr>
        <p:spPr>
          <a:xfrm>
            <a:off x="1331640" y="5500440"/>
            <a:ext cx="1943280" cy="33228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應設置砂窗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圖片 7"/>
          <p:cNvPicPr/>
          <p:nvPr/>
        </p:nvPicPr>
        <p:blipFill>
          <a:blip r:embed="rId4" cstate="print"/>
          <a:stretch/>
        </p:blipFill>
        <p:spPr>
          <a:xfrm>
            <a:off x="3500430" y="3571876"/>
            <a:ext cx="2303280" cy="140148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0" name="CustomShape 5"/>
          <p:cNvSpPr/>
          <p:nvPr/>
        </p:nvSpPr>
        <p:spPr>
          <a:xfrm>
            <a:off x="3780000" y="5500440"/>
            <a:ext cx="2015280" cy="33228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適當 使用殺蟲劑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4"/>
          <p:cNvPicPr/>
          <p:nvPr/>
        </p:nvPicPr>
        <p:blipFill>
          <a:blip r:embed="rId5" cstate="print"/>
          <a:stretch/>
        </p:blipFill>
        <p:spPr>
          <a:xfrm>
            <a:off x="6000760" y="3571876"/>
            <a:ext cx="2506680" cy="146808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" name="CustomShape 6"/>
          <p:cNvSpPr/>
          <p:nvPr/>
        </p:nvSpPr>
        <p:spPr>
          <a:xfrm>
            <a:off x="6372360" y="5514480"/>
            <a:ext cx="2015280" cy="33228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移除 積水容器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7"/>
          <p:cNvSpPr/>
          <p:nvPr/>
        </p:nvSpPr>
        <p:spPr>
          <a:xfrm>
            <a:off x="4788000" y="274680"/>
            <a:ext cx="38977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分成6大業別管理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85720" y="571480"/>
            <a:ext cx="3896210" cy="80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361800" y="589320"/>
            <a:ext cx="4036680" cy="72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080" tIns="0" rIns="208080" bIns="0" anchor="ctr"/>
          <a:lstStyle/>
          <a:p>
            <a:pPr>
              <a:lnSpc>
                <a:spcPct val="90000"/>
              </a:lnSpc>
            </a:pPr>
            <a:r>
              <a:rPr lang="en-US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   </a:t>
            </a:r>
            <a:r>
              <a:rPr lang="en-US" sz="24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病媒防治措施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35240" y="1484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2880" indent="-27504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4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設置</a:t>
            </a:r>
            <a:r>
              <a:rPr lang="en-US" sz="28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有蓋不透水垃圾桶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95320" indent="-265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時間：定期清潔消毒、如有髒汙情形適時清潔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8560" indent="85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方式：建議以清潔劑，清潔垃圾桶(外觀、內部)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95320" indent="-265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原因：可防止垃圾溢出及隨風飄散，造成環境髒汙;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可防止產生異味。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 cstate="print"/>
          <a:stretch/>
        </p:blipFill>
        <p:spPr>
          <a:xfrm>
            <a:off x="1619640" y="3765600"/>
            <a:ext cx="1655280" cy="196020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3558240" y="4005000"/>
            <a:ext cx="1732680" cy="1582920"/>
          </a:xfrm>
          <a:prstGeom prst="wedgeRoundRectCallout">
            <a:avLst>
              <a:gd name="adj1" fmla="val -72983"/>
              <a:gd name="adj2" fmla="val -14672"/>
              <a:gd name="adj3" fmla="val 16667"/>
            </a:avLst>
          </a:prstGeom>
          <a:solidFill>
            <a:srgbClr val="CCFFFF"/>
          </a:solidFill>
          <a:ln w="76320"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外觀、內部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都要定期清潔喔!!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915480" y="21429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0034" y="1643050"/>
            <a:ext cx="8228520" cy="464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1800" indent="-360720">
              <a:lnSpc>
                <a:spcPct val="100000"/>
              </a:lnSpc>
              <a:buClr>
                <a:srgbClr val="000000"/>
              </a:buClr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19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項目：消毒紗布及棉花、膠布、繃帶、止血帶、三角巾、剪刀、安全別針、優碘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2880" indent="-180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需注意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有效期限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：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消毒紗布及棉花、優碘等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340200" y="747360"/>
            <a:ext cx="4123440" cy="98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539640" y="567720"/>
            <a:ext cx="4036680" cy="72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080" tIns="0" rIns="208080" bIns="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共同項目6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應備有</a:t>
            </a:r>
            <a:r>
              <a:rPr lang="en-US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簡易急救箱，且藥品不得逾期。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圖片 6"/>
          <p:cNvPicPr/>
          <p:nvPr/>
        </p:nvPicPr>
        <p:blipFill>
          <a:blip r:embed="rId2" cstate="print"/>
          <a:srcRect b="50744"/>
          <a:stretch/>
        </p:blipFill>
        <p:spPr>
          <a:xfrm>
            <a:off x="1187640" y="3501000"/>
            <a:ext cx="4064040" cy="23752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4" name="CustomShape 4"/>
          <p:cNvSpPr/>
          <p:nvPr/>
        </p:nvSpPr>
        <p:spPr>
          <a:xfrm>
            <a:off x="5436000" y="3672360"/>
            <a:ext cx="2879280" cy="2029680"/>
          </a:xfrm>
          <a:prstGeom prst="wedgeRoundRectCallout">
            <a:avLst>
              <a:gd name="adj1" fmla="val -59088"/>
              <a:gd name="adj2" fmla="val -14696"/>
              <a:gd name="adj3" fmla="val 16667"/>
            </a:avLst>
          </a:prstGeom>
          <a:solidFill>
            <a:srgbClr val="CCFFFF"/>
          </a:solidFill>
          <a:ln w="76320"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需定期檢查有無過期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優碘使用完請將蓋子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0720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  拴緊，如發現優碘漏液汙染請更新物品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57158" y="500042"/>
            <a:ext cx="4123440" cy="98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357158" y="1571612"/>
            <a:ext cx="8228520" cy="442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從業人員</a:t>
            </a:r>
            <a:r>
              <a:rPr lang="en-US" sz="2800" b="1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健康檢查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95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時間：每年1次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95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放至位置：由專人保管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95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檢查項目：</a:t>
            </a:r>
            <a:r>
              <a:rPr lang="en-US" sz="2400" b="1" u="sng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一般體格檢查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（身高、體重、腰圍、視力、辨色力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4240"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聽力、血壓及身體各系統或部位理學檢查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)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及</a:t>
            </a:r>
            <a:r>
              <a:rPr lang="en-US" sz="2400" b="1" u="sng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胸部Ｘ光攝影檢查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4240" indent="-265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注意事項：如員工較多時，可利用下列表格建立檢查清冊，方便管理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。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357158" y="0"/>
            <a:ext cx="3887640" cy="11516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/>
          <a:lstStyle/>
          <a:p>
            <a:r>
              <a:rPr lang="en-US" sz="28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共同項目8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</a:rPr>
              <a:t>從業人員每年進行一次健康檢查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2" cstate="print"/>
          <a:srcRect l="1538" t="7705" r="2872"/>
          <a:stretch/>
        </p:blipFill>
        <p:spPr>
          <a:xfrm>
            <a:off x="285720" y="4357694"/>
            <a:ext cx="8667360" cy="15716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學習目的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1600200"/>
            <a:ext cx="8228520" cy="32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E46C0A"/>
              </a:buClr>
              <a:buFont typeface="Wingdings" charset="2"/>
              <a:buChar char="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瞭解營業衛生相關法規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E46C0A"/>
              </a:buClr>
              <a:buFont typeface="Wingdings" charset="2"/>
              <a:buChar char="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加強業者營業衛生管理知識及技能，以落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2880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實業者自主管理工作，進而提升營業場所及從業人員之衛生服務品質。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115640" y="2133000"/>
            <a:ext cx="5802840" cy="120276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610920" tIns="249840" rIns="610920" bIns="170640"/>
          <a:lstStyle/>
          <a:p>
            <a:pPr marL="432000" lvl="1" indent="-2156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管理</a:t>
            </a:r>
            <a:r>
              <a:rPr lang="en-US" sz="2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業別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lvl="1" indent="-18000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管理</a:t>
            </a:r>
            <a:r>
              <a:rPr lang="en-US" sz="2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方式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043640" y="1484640"/>
            <a:ext cx="4245480" cy="8103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  <p:txBody>
          <a:bodyPr lIns="247680" tIns="39600" rIns="208080" bIns="39600" anchor="ctr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一、</a:t>
            </a: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營業衛生管理業別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103040" y="4124520"/>
            <a:ext cx="5940360" cy="1477800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610920" tIns="249840" rIns="610920" bIns="170640"/>
          <a:lstStyle/>
          <a:p>
            <a:pPr marL="228600" lvl="1" indent="-22752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共同衛生項目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752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不同業別有不同項目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1034280" y="3440520"/>
            <a:ext cx="4123440" cy="887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251280" tIns="43200" rIns="208080" bIns="43560" anchor="ctr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二、</a:t>
            </a: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分成6大業別管理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251640" y="332640"/>
            <a:ext cx="8228520" cy="92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學習架構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11640" y="1268640"/>
            <a:ext cx="8228520" cy="44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管理</a:t>
            </a:r>
            <a:r>
              <a:rPr lang="en-US" sz="2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業別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846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</a:pPr>
            <a:r>
              <a:rPr lang="en-US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旅宿業：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以固定場所經營供人住宿或休憩之各式旅館、民宿等之行業。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35244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4240" indent="-351360">
              <a:lnSpc>
                <a:spcPct val="100000"/>
              </a:lnSpc>
              <a:buClr>
                <a:srgbClr val="17375E"/>
              </a:buClr>
              <a:buFont typeface="Calibri"/>
              <a:buAutoNum type="arabicPeriod" startAt="2"/>
            </a:pPr>
            <a:r>
              <a:rPr lang="en-US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美容美髮業：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352440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以固定場所經營理髮、美髮、美容之行業。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35244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4240" indent="-351360">
              <a:lnSpc>
                <a:spcPct val="100000"/>
              </a:lnSpc>
              <a:buClr>
                <a:srgbClr val="17375E"/>
              </a:buClr>
              <a:buFont typeface="Calibri"/>
              <a:buAutoNum type="arabicPeriod" startAt="3"/>
            </a:pPr>
            <a:r>
              <a:rPr lang="en-US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浴室業</a:t>
            </a:r>
            <a:r>
              <a:rPr lang="en-US" sz="2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：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指固定場所經營浴室、三溫暖、浴池、溫泉浴池之行業。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2"/>
          <p:cNvPicPr/>
          <p:nvPr/>
        </p:nvPicPr>
        <p:blipFill>
          <a:blip r:embed="rId3" cstate="print"/>
          <a:stretch/>
        </p:blipFill>
        <p:spPr>
          <a:xfrm>
            <a:off x="179640" y="407520"/>
            <a:ext cx="4248720" cy="81648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4644000" y="244800"/>
            <a:ext cx="38988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營業衛生管理業別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3" cstate="print"/>
          <a:stretch/>
        </p:blipFill>
        <p:spPr>
          <a:xfrm>
            <a:off x="251640" y="505800"/>
            <a:ext cx="4247280" cy="8164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586800" y="1412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管理</a:t>
            </a:r>
            <a:r>
              <a:rPr lang="en-US" sz="3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業別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>
              <a:lnSpc>
                <a:spcPct val="100000"/>
              </a:lnSpc>
            </a:pPr>
            <a:r>
              <a:rPr lang="en-US" sz="26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4</a:t>
            </a:r>
            <a:r>
              <a:rPr lang="en-US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.娛樂業：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指以固定場所經營視聽歌唱、電子遊戲、資訊休閒、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歌廳、舞場、舞廳、夜總會、酒家及酒吧等娛樂之行業。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r>
              <a:rPr lang="en-US" sz="26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5.游泳池：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固定場所經營游泳等供人游泳、戲水之行業。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r>
              <a:rPr lang="en-US" sz="26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6.影片放映業：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以發售門票，映演電影片為主要業務之事業。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26676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644000" y="244800"/>
            <a:ext cx="38988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營業衛生管理業別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/>
          </p:nvPr>
        </p:nvSpPr>
        <p:spPr>
          <a:xfrm>
            <a:off x="714348" y="3286124"/>
            <a:ext cx="8229240" cy="11448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業者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店家名稱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地址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回復人員姓名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連絡電話</a:t>
            </a:r>
          </a:p>
        </p:txBody>
      </p:sp>
      <p:pic>
        <p:nvPicPr>
          <p:cNvPr id="4" name="圖片 3" descr="S__36544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-857280"/>
            <a:ext cx="4220852" cy="74920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9058" y="2786058"/>
            <a:ext cx="4929222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ustomShape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2757478" cy="114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資料回復重點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90560" indent="180972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委外廠商：提供收據(日期、項目)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90560" indent="180972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自行清洗:水塔清洗內壁前後照片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05000" y="550080"/>
            <a:ext cx="4123440" cy="861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427320" y="360000"/>
            <a:ext cx="4036680" cy="69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080" tIns="0" rIns="208080" bIns="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共同項目-2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冷卻水塔及蓄水池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等設備，每半年清洗1次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2930760" y="2421000"/>
            <a:ext cx="3023280" cy="5464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蓄水池內壁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2"/>
          <p:cNvPicPr/>
          <p:nvPr/>
        </p:nvPicPr>
        <p:blipFill>
          <a:blip r:embed="rId3" cstate="print"/>
          <a:stretch/>
        </p:blipFill>
        <p:spPr>
          <a:xfrm>
            <a:off x="1191240" y="3349080"/>
            <a:ext cx="3019680" cy="2572200"/>
          </a:xfrm>
          <a:prstGeom prst="rect">
            <a:avLst/>
          </a:prstGeom>
          <a:ln>
            <a:noFill/>
          </a:ln>
        </p:spPr>
      </p:pic>
      <p:sp>
        <p:nvSpPr>
          <p:cNvPr id="99" name="CustomShape 5"/>
          <p:cNvSpPr/>
          <p:nvPr/>
        </p:nvSpPr>
        <p:spPr>
          <a:xfrm>
            <a:off x="683280" y="3112560"/>
            <a:ext cx="1295280" cy="759600"/>
          </a:xfrm>
          <a:prstGeom prst="ellipse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清潔前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3"/>
          <p:cNvPicPr/>
          <p:nvPr/>
        </p:nvPicPr>
        <p:blipFill>
          <a:blip r:embed="rId4" cstate="print"/>
          <a:stretch/>
        </p:blipFill>
        <p:spPr>
          <a:xfrm>
            <a:off x="5076000" y="3296520"/>
            <a:ext cx="3553560" cy="2603880"/>
          </a:xfrm>
          <a:prstGeom prst="rect">
            <a:avLst/>
          </a:prstGeom>
          <a:ln>
            <a:noFill/>
          </a:ln>
        </p:spPr>
      </p:pic>
      <p:sp>
        <p:nvSpPr>
          <p:cNvPr id="101" name="CustomShape 6"/>
          <p:cNvSpPr/>
          <p:nvPr/>
        </p:nvSpPr>
        <p:spPr>
          <a:xfrm>
            <a:off x="4443120" y="3213000"/>
            <a:ext cx="1262160" cy="790920"/>
          </a:xfrm>
          <a:prstGeom prst="ellipse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清潔後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4860000" y="274680"/>
            <a:ext cx="38257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分成6大業別管理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05000" y="1556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1800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indent="-255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時間：每天由清潔人員填寫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9640" indent="-94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表格:營業場所清潔紀錄、廁所清潔紀錄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340200" y="504000"/>
            <a:ext cx="4123440" cy="1439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05" name="CustomShape 3"/>
          <p:cNvSpPr/>
          <p:nvPr/>
        </p:nvSpPr>
        <p:spPr>
          <a:xfrm>
            <a:off x="405000" y="591480"/>
            <a:ext cx="4036680" cy="76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080" tIns="0" rIns="208080" bIns="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共同項目-3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每日</a:t>
            </a:r>
            <a:r>
              <a:rPr lang="en-US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清潔消毒環境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及設置</a:t>
            </a:r>
            <a:r>
              <a:rPr lang="en-US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病媒防治措施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2"/>
          <p:cNvPicPr/>
          <p:nvPr/>
        </p:nvPicPr>
        <p:blipFill>
          <a:blip r:embed="rId3" cstate="print"/>
          <a:srcRect l="15523" t="17352" r="4196" b="38982"/>
          <a:stretch/>
        </p:blipFill>
        <p:spPr>
          <a:xfrm>
            <a:off x="251640" y="3501000"/>
            <a:ext cx="4190400" cy="2447280"/>
          </a:xfrm>
          <a:prstGeom prst="rect">
            <a:avLst/>
          </a:prstGeom>
          <a:ln>
            <a:noFill/>
          </a:ln>
        </p:spPr>
      </p:pic>
      <p:pic>
        <p:nvPicPr>
          <p:cNvPr id="107" name="圖片 7"/>
          <p:cNvPicPr/>
          <p:nvPr/>
        </p:nvPicPr>
        <p:blipFill>
          <a:blip r:embed="rId4" cstate="print"/>
          <a:srcRect b="58523"/>
          <a:stretch/>
        </p:blipFill>
        <p:spPr>
          <a:xfrm>
            <a:off x="4443120" y="3501000"/>
            <a:ext cx="4448520" cy="2375280"/>
          </a:xfrm>
          <a:prstGeom prst="rect">
            <a:avLst/>
          </a:prstGeom>
          <a:ln>
            <a:noFill/>
          </a:ln>
        </p:spPr>
      </p:pic>
      <p:sp>
        <p:nvSpPr>
          <p:cNvPr id="108" name="CustomShape 4"/>
          <p:cNvSpPr/>
          <p:nvPr/>
        </p:nvSpPr>
        <p:spPr>
          <a:xfrm>
            <a:off x="4644000" y="274680"/>
            <a:ext cx="40417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分成6大業別管理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0034" y="1785926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360720">
              <a:lnSpc>
                <a:spcPct val="100000"/>
              </a:lnSpc>
              <a:buClr>
                <a:srgbClr val="000000"/>
              </a:buClr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6760" indent="276120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(2)</a:t>
            </a:r>
            <a:r>
              <a:rPr lang="en-US" sz="2400" b="1" u="sng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病媒防治措施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95320" indent="266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依環境出現之病媒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蚊、蠅等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)，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使用不同環境用藥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95320" indent="266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需注環境用藥相關規定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效期、合格字號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95320" indent="266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填寫病媒防除記錄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361800" y="550080"/>
            <a:ext cx="4123440" cy="1393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11" name="CustomShape 3"/>
          <p:cNvSpPr/>
          <p:nvPr/>
        </p:nvSpPr>
        <p:spPr>
          <a:xfrm>
            <a:off x="405000" y="589320"/>
            <a:ext cx="4036680" cy="72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080" tIns="0" rIns="208080" bIns="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共同項目-3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每日</a:t>
            </a:r>
            <a:r>
              <a:rPr lang="en-US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清潔消毒環境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及設置</a:t>
            </a:r>
            <a:r>
              <a:rPr lang="en-US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標楷體"/>
                <a:ea typeface="標楷體"/>
              </a:rPr>
              <a:t>病媒防治措施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圖片 6"/>
          <p:cNvPicPr/>
          <p:nvPr/>
        </p:nvPicPr>
        <p:blipFill>
          <a:blip r:embed="rId3" cstate="print"/>
          <a:srcRect b="35412"/>
          <a:stretch/>
        </p:blipFill>
        <p:spPr>
          <a:xfrm>
            <a:off x="571320" y="4032000"/>
            <a:ext cx="8145000" cy="17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553</Words>
  <Application>Microsoft Office PowerPoint</Application>
  <PresentationFormat>如螢幕大小 (4:3)</PresentationFormat>
  <Paragraphs>150</Paragraphs>
  <Slides>13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標楷體</vt:lpstr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  資料回復重點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白姍綺</dc:creator>
  <dc:description/>
  <cp:lastModifiedBy>hotelgp ntp</cp:lastModifiedBy>
  <cp:revision>203</cp:revision>
  <cp:lastPrinted>2017-10-30T00:05:35Z</cp:lastPrinted>
  <dcterms:created xsi:type="dcterms:W3CDTF">2016-09-10T06:11:50Z</dcterms:created>
  <dcterms:modified xsi:type="dcterms:W3CDTF">2024-11-26T04:02:04Z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如螢幕大小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40</vt:i4>
  </property>
</Properties>
</file>